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8"/>
  </p:notesMasterIdLst>
  <p:handoutMasterIdLst>
    <p:handoutMasterId r:id="rId29"/>
  </p:handoutMasterIdLst>
  <p:sldIdLst>
    <p:sldId id="304" r:id="rId5"/>
    <p:sldId id="305" r:id="rId6"/>
    <p:sldId id="306" r:id="rId7"/>
    <p:sldId id="307" r:id="rId8"/>
    <p:sldId id="309" r:id="rId9"/>
    <p:sldId id="310" r:id="rId10"/>
    <p:sldId id="313" r:id="rId11"/>
    <p:sldId id="314" r:id="rId12"/>
    <p:sldId id="327" r:id="rId13"/>
    <p:sldId id="320" r:id="rId14"/>
    <p:sldId id="329" r:id="rId15"/>
    <p:sldId id="333" r:id="rId16"/>
    <p:sldId id="334" r:id="rId17"/>
    <p:sldId id="325" r:id="rId18"/>
    <p:sldId id="324" r:id="rId19"/>
    <p:sldId id="323" r:id="rId20"/>
    <p:sldId id="328" r:id="rId21"/>
    <p:sldId id="331" r:id="rId22"/>
    <p:sldId id="332" r:id="rId23"/>
    <p:sldId id="326" r:id="rId24"/>
    <p:sldId id="315" r:id="rId25"/>
    <p:sldId id="335" r:id="rId26"/>
    <p:sldId id="32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3"/>
    <a:srgbClr val="011893"/>
    <a:srgbClr val="009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8537"/>
    <p:restoredTop sz="80211"/>
  </p:normalViewPr>
  <p:slideViewPr>
    <p:cSldViewPr snapToGrid="0" snapToObjects="1">
      <p:cViewPr varScale="1">
        <p:scale>
          <a:sx n="58" d="100"/>
          <a:sy n="58" d="100"/>
        </p:scale>
        <p:origin x="1296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70" d="100"/>
          <a:sy n="70" d="100"/>
        </p:scale>
        <p:origin x="258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cy-GB" sz="1800" b="1" i="0" baseline="0" dirty="0">
                <a:solidFill>
                  <a:schemeClr val="tx1"/>
                </a:solidFill>
                <a:effectLst/>
              </a:rPr>
              <a:t>Canlyniadau holiadur ar y defnydd o’r adnoddau (Rhagfyr 2020)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r>
              <a:rPr lang="en-GB" sz="1800" b="1" i="1" baseline="0" dirty="0">
                <a:solidFill>
                  <a:schemeClr val="tx1"/>
                </a:solidFill>
                <a:effectLst/>
              </a:rPr>
              <a:t>Results of questionnaire on the use of the resources (December 2020)</a:t>
            </a:r>
            <a:endParaRPr lang="cy-GB" sz="1800" i="1" dirty="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Sheet1!$A$1:$A$18</c:f>
              <c:strCache>
                <c:ptCount val="18"/>
                <c:pt idx="0">
                  <c:v>Flipgrid</c:v>
                </c:pt>
                <c:pt idx="1">
                  <c:v>Screencastify</c:v>
                </c:pt>
                <c:pt idx="2">
                  <c:v>mrshumanities.com</c:v>
                </c:pt>
                <c:pt idx="3">
                  <c:v>thinglink</c:v>
                </c:pt>
                <c:pt idx="4">
                  <c:v>iMovie</c:v>
                </c:pt>
                <c:pt idx="5">
                  <c:v>Meddylfryd Twf</c:v>
                </c:pt>
                <c:pt idx="6">
                  <c:v>Microsoft whiteboard</c:v>
                </c:pt>
                <c:pt idx="7">
                  <c:v>Evernote</c:v>
                </c:pt>
                <c:pt idx="8">
                  <c:v>Soundtrap</c:v>
                </c:pt>
                <c:pt idx="9">
                  <c:v>potentialplus.co.uk</c:v>
                </c:pt>
                <c:pt idx="10">
                  <c:v>Darllen yn uchel gyda'r dosbarth</c:v>
                </c:pt>
                <c:pt idx="11">
                  <c:v>System cymryd nodiadau Cornel</c:v>
                </c:pt>
                <c:pt idx="12">
                  <c:v>Simplepsychology.org/maslow</c:v>
                </c:pt>
                <c:pt idx="13">
                  <c:v>Teacher toolkit</c:v>
                </c:pt>
                <c:pt idx="14">
                  <c:v>Defnyddio codau marcio</c:v>
                </c:pt>
                <c:pt idx="15">
                  <c:v>Creu google site</c:v>
                </c:pt>
                <c:pt idx="16">
                  <c:v>Dysgu wedi'i wyrdroi (Flipped learning)</c:v>
                </c:pt>
                <c:pt idx="17">
                  <c:v>Arall</c:v>
                </c:pt>
              </c:strCache>
            </c:strRef>
          </c:cat>
          <c:val>
            <c:numRef>
              <c:f>Sheet1!$B$1:$B$18</c:f>
              <c:numCache>
                <c:formatCode>General</c:formatCode>
                <c:ptCount val="18"/>
                <c:pt idx="0">
                  <c:v>16</c:v>
                </c:pt>
                <c:pt idx="1">
                  <c:v>16</c:v>
                </c:pt>
                <c:pt idx="2">
                  <c:v>1</c:v>
                </c:pt>
                <c:pt idx="3">
                  <c:v>0</c:v>
                </c:pt>
                <c:pt idx="4">
                  <c:v>16</c:v>
                </c:pt>
                <c:pt idx="5">
                  <c:v>10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7</c:v>
                </c:pt>
                <c:pt idx="11">
                  <c:v>1</c:v>
                </c:pt>
                <c:pt idx="12">
                  <c:v>1</c:v>
                </c:pt>
                <c:pt idx="13">
                  <c:v>4</c:v>
                </c:pt>
                <c:pt idx="14">
                  <c:v>9</c:v>
                </c:pt>
                <c:pt idx="15">
                  <c:v>20</c:v>
                </c:pt>
                <c:pt idx="16">
                  <c:v>15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7C-43CF-BB68-93830ED99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9598344"/>
        <c:axId val="369598016"/>
      </c:barChart>
      <c:catAx>
        <c:axId val="369598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598016"/>
        <c:crosses val="autoZero"/>
        <c:auto val="1"/>
        <c:lblAlgn val="ctr"/>
        <c:lblOffset val="100"/>
        <c:noMultiLvlLbl val="0"/>
      </c:catAx>
      <c:valAx>
        <c:axId val="369598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9598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0.29818</cdr:x>
      <cdr:y>0.30482</cdr:y>
    </cdr:from>
    <cdr:to>
      <cdr:x>0.37446</cdr:x>
      <cdr:y>0.39365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2637553" y="1856935"/>
          <a:ext cx="674669" cy="54111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2800" dirty="0">
              <a:solidFill>
                <a:srgbClr val="FF0000"/>
              </a:solidFill>
            </a:rPr>
            <a:t> </a:t>
          </a:r>
          <a:r>
            <a:rPr lang="en-GB" sz="2800" b="1" dirty="0">
              <a:solidFill>
                <a:srgbClr val="FF0000"/>
              </a:solidFill>
            </a:rPr>
            <a:t>*</a:t>
          </a:r>
          <a:r>
            <a:rPr lang="en-GB" sz="2800" dirty="0">
              <a:solidFill>
                <a:srgbClr val="FF0000"/>
              </a:solidFill>
            </a:rPr>
            <a:t> </a:t>
          </a:r>
          <a:endParaRPr lang="cy-GB" sz="2800" dirty="0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0.87411</cdr:x>
      <cdr:y>0.20117</cdr:y>
    </cdr:from>
    <cdr:to>
      <cdr:x>0.95039</cdr:x>
      <cdr:y>0.28999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731907" y="1225485"/>
          <a:ext cx="674669" cy="54111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2800" b="1" dirty="0">
              <a:solidFill>
                <a:srgbClr val="FF0000"/>
              </a:solidFill>
            </a:rPr>
            <a:t> * </a:t>
          </a:r>
          <a:endParaRPr lang="cy-GB" sz="2800" b="1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613137A-346F-BE49-B9C1-B5BFBA6098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45FB52-4D6D-1848-9C6E-979A01CAA0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A53B1-1C1D-C741-8EAF-6798C13DB961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0768F-534E-3B40-AF84-ADA5799B9FA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CE6F6C-B6AF-DD42-B5AC-D9A0C401E1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69A21-DCBE-4542-8C21-3ED9DB926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954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EF5AC9-0F8C-ED45-9004-717E8C365176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D39E1-AF91-E44D-8ECB-225E4F9EC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99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671" y="406400"/>
            <a:ext cx="604145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489605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9851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97" y="365125"/>
            <a:ext cx="6298164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151" y="2577737"/>
            <a:ext cx="6298163" cy="359922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8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95F72-2841-D647-BC83-8A3F1E415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9709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0000"/>
                    </a14:imgEffect>
                    <a14:imgEffect>
                      <a14:brightnessContrast contrast="3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76624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61410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595C0E-D3B8-7E49-BD9F-D555DDAE1B1F}"/>
              </a:ext>
            </a:extLst>
          </p:cNvPr>
          <p:cNvSpPr txBox="1">
            <a:spLocks/>
          </p:cNvSpPr>
          <p:nvPr userDrawn="1"/>
        </p:nvSpPr>
        <p:spPr>
          <a:xfrm>
            <a:off x="0" y="6474750"/>
            <a:ext cx="12192000" cy="406400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6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y-GB" noProof="0" dirty="0">
                <a:solidFill>
                  <a:srgbClr val="00B0F0"/>
                </a:solidFill>
              </a:rPr>
              <a:t>Deuparth Ffordd Ei Gwybod</a:t>
            </a:r>
          </a:p>
        </p:txBody>
      </p:sp>
    </p:spTree>
    <p:extLst>
      <p:ext uri="{BB962C8B-B14F-4D97-AF65-F5344CB8AC3E}">
        <p14:creationId xmlns:p14="http://schemas.microsoft.com/office/powerpoint/2010/main" val="60013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lar.google.com/" TargetMode="External"/><Relationship Id="rId2" Type="http://schemas.openxmlformats.org/officeDocument/2006/relationships/hyperlink" Target="https://www.ebsc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ucationendowmentfoundation.org.uk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8v4MtEkuz0MJMF2NVFYf1MVP0ZdlR3qD/view" TargetMode="External"/><Relationship Id="rId2" Type="http://schemas.openxmlformats.org/officeDocument/2006/relationships/hyperlink" Target="https://drive.google.com/file/d/1XsYDMlKG_HHOB-Gc05nHMSNuzx_2Vtgh/view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rive.google.com/file/d/1nV0SkqPZC9Hj2uyalaQnTgL8U30pPCza/view" TargetMode="External"/><Relationship Id="rId4" Type="http://schemas.openxmlformats.org/officeDocument/2006/relationships/hyperlink" Target="https://drive.google.com/file/d/1F_sVW_dP7IUekgm4xTKdXsn4ItdmafuJ/vie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hwb.gov.wales/datblygiad-proffesiynol/prosiect-ymholi-proffesiynol-cenedlaethol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671" y="1117601"/>
            <a:ext cx="10199693" cy="1962726"/>
          </a:xfrm>
        </p:spPr>
        <p:txBody>
          <a:bodyPr>
            <a:noAutofit/>
          </a:bodyPr>
          <a:lstStyle/>
          <a:p>
            <a:r>
              <a:rPr lang="en-GB" sz="4600" dirty="0" err="1"/>
              <a:t>Cyflwyniad</a:t>
            </a:r>
            <a:r>
              <a:rPr lang="en-GB" sz="4600" dirty="0"/>
              <a:t> </a:t>
            </a:r>
            <a:r>
              <a:rPr lang="en-GB" sz="4600" dirty="0" err="1"/>
              <a:t>Fforwm</a:t>
            </a:r>
            <a:r>
              <a:rPr lang="en-GB" sz="4600" dirty="0"/>
              <a:t> </a:t>
            </a:r>
            <a:r>
              <a:rPr lang="en-GB" sz="4600" dirty="0" err="1"/>
              <a:t>Ysgolion</a:t>
            </a:r>
            <a:r>
              <a:rPr lang="en-GB" sz="4600" dirty="0"/>
              <a:t> </a:t>
            </a:r>
            <a:r>
              <a:rPr lang="en-GB" sz="4600" dirty="0" err="1"/>
              <a:t>Pob-Oed</a:t>
            </a:r>
            <a:br>
              <a:rPr lang="en-GB" sz="4600" dirty="0"/>
            </a:br>
            <a:r>
              <a:rPr lang="en-GB" sz="4600" i="1" dirty="0"/>
              <a:t>All Age Schools Forum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09291" y="3361893"/>
            <a:ext cx="4896051" cy="1655762"/>
          </a:xfrm>
        </p:spPr>
        <p:txBody>
          <a:bodyPr>
            <a:normAutofit/>
          </a:bodyPr>
          <a:lstStyle/>
          <a:p>
            <a:r>
              <a:rPr lang="en-GB" sz="4000" b="1" dirty="0"/>
              <a:t>Ysgol Garth Olwg</a:t>
            </a:r>
          </a:p>
          <a:p>
            <a:r>
              <a:rPr lang="en-GB" sz="4000" b="1" dirty="0"/>
              <a:t>02.07.2024</a:t>
            </a:r>
          </a:p>
        </p:txBody>
      </p:sp>
    </p:spTree>
    <p:extLst>
      <p:ext uri="{BB962C8B-B14F-4D97-AF65-F5344CB8AC3E}">
        <p14:creationId xmlns:p14="http://schemas.microsoft.com/office/powerpoint/2010/main" val="2322156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40" y="240123"/>
            <a:ext cx="4841301" cy="60406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4065" y="240124"/>
            <a:ext cx="3866553" cy="604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35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727" y="187189"/>
            <a:ext cx="7135000" cy="619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82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695288"/>
              </p:ext>
            </p:extLst>
          </p:nvPr>
        </p:nvGraphicFramePr>
        <p:xfrm>
          <a:off x="442274" y="319307"/>
          <a:ext cx="5317503" cy="53040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9753">
                  <a:extLst>
                    <a:ext uri="{9D8B030D-6E8A-4147-A177-3AD203B41FA5}">
                      <a16:colId xmlns:a16="http://schemas.microsoft.com/office/drawing/2014/main" val="141192969"/>
                    </a:ext>
                  </a:extLst>
                </a:gridCol>
                <a:gridCol w="3957750">
                  <a:extLst>
                    <a:ext uri="{9D8B030D-6E8A-4147-A177-3AD203B41FA5}">
                      <a16:colId xmlns:a16="http://schemas.microsoft.com/office/drawing/2014/main" val="4283085591"/>
                    </a:ext>
                  </a:extLst>
                </a:gridCol>
              </a:tblGrid>
              <a:tr h="455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Diffinio Maes a diddordeb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Agwedd o’r Cynllun Datblygu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extLst>
                  <a:ext uri="{0D108BD9-81ED-4DB2-BD59-A6C34878D82A}">
                    <a16:rowId xmlns:a16="http://schemas.microsoft.com/office/drawing/2014/main" val="692587744"/>
                  </a:ext>
                </a:extLst>
              </a:tr>
              <a:tr h="455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Culhau Ffocws yr Ymholi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Mae’n synhwyrol culhau’r maes sydd o ddiddordeb i chi i ffocws ar gyfer ymholi y gellir ymdopi ag e. </a:t>
                      </a: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2504431098"/>
                  </a:ext>
                </a:extLst>
              </a:tr>
              <a:tr h="14657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Datblygu eich Cwestiwn/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Cwestiynau Ymholi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Cwestiynau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Beth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Cwestiynau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Sut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Cwestiynau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Pam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extLst>
                  <a:ext uri="{0D108BD9-81ED-4DB2-BD59-A6C34878D82A}">
                    <a16:rowId xmlns:a16="http://schemas.microsoft.com/office/drawing/2014/main" val="1392053268"/>
                  </a:ext>
                </a:extLst>
              </a:tr>
              <a:tr h="14657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Adolygiad o’r llenyddiaeth</a:t>
                      </a:r>
                      <a:endParaRPr lang="cy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Gallwch ddefnyddio tystiolaeth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feintiol 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ac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ansoddol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2"/>
                        </a:rPr>
                        <a:t>https://www.ebsco.com/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3"/>
                        </a:rPr>
                        <a:t>https://scholar.google.com/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4"/>
                        </a:rPr>
                        <a:t>https://educationendowmentfoundation.org.uk/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26702453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664205"/>
              </p:ext>
            </p:extLst>
          </p:nvPr>
        </p:nvGraphicFramePr>
        <p:xfrm>
          <a:off x="6044129" y="329196"/>
          <a:ext cx="5317503" cy="5294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9753">
                  <a:extLst>
                    <a:ext uri="{9D8B030D-6E8A-4147-A177-3AD203B41FA5}">
                      <a16:colId xmlns:a16="http://schemas.microsoft.com/office/drawing/2014/main" val="141192969"/>
                    </a:ext>
                  </a:extLst>
                </a:gridCol>
                <a:gridCol w="3957750">
                  <a:extLst>
                    <a:ext uri="{9D8B030D-6E8A-4147-A177-3AD203B41FA5}">
                      <a16:colId xmlns:a16="http://schemas.microsoft.com/office/drawing/2014/main" val="4283085591"/>
                    </a:ext>
                  </a:extLst>
                </a:gridCol>
              </a:tblGrid>
              <a:tr h="455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Define field and interest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Aspect</a:t>
                      </a: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Development plan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extLst>
                  <a:ext uri="{0D108BD9-81ED-4DB2-BD59-A6C34878D82A}">
                    <a16:rowId xmlns:a16="http://schemas.microsoft.com/office/drawing/2014/main" val="692587744"/>
                  </a:ext>
                </a:extLst>
              </a:tr>
              <a:tr h="4554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Narrowing the focus of inquiry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is sensible to narrow your area</a:t>
                      </a: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interest to a manageable focus for inquiry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2504431098"/>
                  </a:ext>
                </a:extLst>
              </a:tr>
              <a:tr h="14657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 your</a:t>
                      </a: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question/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inquiry questions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questions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questions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Why 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extLst>
                  <a:ext uri="{0D108BD9-81ED-4DB2-BD59-A6C34878D82A}">
                    <a16:rowId xmlns:a16="http://schemas.microsoft.com/office/drawing/2014/main" val="1392053268"/>
                  </a:ext>
                </a:extLst>
              </a:tr>
              <a:tr h="146578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Literature review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 </a:t>
                      </a:r>
                      <a:endParaRPr lang="cy-GB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You can use both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qualitative 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quantitative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 evidence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2"/>
                        </a:rPr>
                        <a:t>https://www.ebsco.com/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3"/>
                        </a:rPr>
                        <a:t>https://scholar.google.com/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MT"/>
                          <a:cs typeface="Arial" panose="020B0604020202020204" pitchFamily="34" charset="0"/>
                          <a:hlinkClick r:id="rId4"/>
                        </a:rPr>
                        <a:t>https://educationendowmentfoundation.org.uk/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267024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7236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40002"/>
              </p:ext>
            </p:extLst>
          </p:nvPr>
        </p:nvGraphicFramePr>
        <p:xfrm>
          <a:off x="351427" y="226944"/>
          <a:ext cx="5689155" cy="6088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2816">
                  <a:extLst>
                    <a:ext uri="{9D8B030D-6E8A-4147-A177-3AD203B41FA5}">
                      <a16:colId xmlns:a16="http://schemas.microsoft.com/office/drawing/2014/main" val="558868735"/>
                    </a:ext>
                  </a:extLst>
                </a:gridCol>
                <a:gridCol w="4366339">
                  <a:extLst>
                    <a:ext uri="{9D8B030D-6E8A-4147-A177-3AD203B41FA5}">
                      <a16:colId xmlns:a16="http://schemas.microsoft.com/office/drawing/2014/main" val="672854364"/>
                    </a:ext>
                  </a:extLst>
                </a:gridCol>
              </a:tblGrid>
              <a:tr h="18017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Dulliau ymchwil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Cyfweliadau</a:t>
                      </a: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Grwpiau Ffocws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Arsylwadau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Astudiaethau Achos</a:t>
                      </a: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Arolygon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1953645216"/>
                  </a:ext>
                </a:extLst>
              </a:tr>
              <a:tr h="18017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Ysgrifennu am eich ymchwil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Bydd angen: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Teitl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Cyflwyniad -  nod ac amcanion yr ymchwil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</a:t>
                      </a: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 cwestiwn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Crynodeb o’r llenyddiaeth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Methodoleg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Prif ddarganfyddiadau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Argymhellion ar gyfer y dyfodol 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(os yn addas)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Casgliad byr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363230075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973226"/>
              </p:ext>
            </p:extLst>
          </p:nvPr>
        </p:nvGraphicFramePr>
        <p:xfrm>
          <a:off x="6192982" y="226944"/>
          <a:ext cx="5689155" cy="6069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2816">
                  <a:extLst>
                    <a:ext uri="{9D8B030D-6E8A-4147-A177-3AD203B41FA5}">
                      <a16:colId xmlns:a16="http://schemas.microsoft.com/office/drawing/2014/main" val="558868735"/>
                    </a:ext>
                  </a:extLst>
                </a:gridCol>
                <a:gridCol w="4366339">
                  <a:extLst>
                    <a:ext uri="{9D8B030D-6E8A-4147-A177-3AD203B41FA5}">
                      <a16:colId xmlns:a16="http://schemas.microsoft.com/office/drawing/2014/main" val="672854364"/>
                    </a:ext>
                  </a:extLst>
                </a:gridCol>
              </a:tblGrid>
              <a:tr h="18017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Research methods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Interviews</a:t>
                      </a:r>
                      <a:endParaRPr lang="cy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</a:t>
                      </a:r>
                      <a:r>
                        <a:rPr lang="en-GB" sz="16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Observations</a:t>
                      </a:r>
                      <a:endParaRPr lang="cy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cy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Case studies</a:t>
                      </a: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Inspections</a:t>
                      </a:r>
                      <a:endParaRPr lang="cy-GB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+mj-lt"/>
                        <a:buNone/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1953645216"/>
                  </a:ext>
                </a:extLst>
              </a:tr>
              <a:tr h="18017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Ysgrifennu am eich ymchwil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Needed: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Introduction -  Aims and objectives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</a:t>
                      </a:r>
                      <a:r>
                        <a:rPr lang="cy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The Question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Literature review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Methodology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 findings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Recommendations for the future (if suitable)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Short conclusion</a:t>
                      </a: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4769" marR="64769" marT="0" marB="0"/>
                </a:tc>
                <a:extLst>
                  <a:ext uri="{0D108BD9-81ED-4DB2-BD59-A6C34878D82A}">
                    <a16:rowId xmlns:a16="http://schemas.microsoft.com/office/drawing/2014/main" val="3632300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5528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641" y="681958"/>
            <a:ext cx="8127069" cy="512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91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23" y="227303"/>
            <a:ext cx="8044898" cy="601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708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962" y="121564"/>
            <a:ext cx="8685294" cy="62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487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97" y="365125"/>
            <a:ext cx="2653003" cy="1325563"/>
          </a:xfrm>
        </p:spPr>
        <p:txBody>
          <a:bodyPr/>
          <a:lstStyle/>
          <a:p>
            <a:r>
              <a:rPr lang="en-GB" dirty="0" err="1"/>
              <a:t>Sbot-Iau</a:t>
            </a:r>
            <a:endParaRPr lang="cy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4691" y="798646"/>
            <a:ext cx="4874927" cy="50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9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97" y="365125"/>
            <a:ext cx="6298164" cy="850933"/>
          </a:xfrm>
        </p:spPr>
        <p:txBody>
          <a:bodyPr/>
          <a:lstStyle/>
          <a:p>
            <a:r>
              <a:rPr lang="en-GB" dirty="0"/>
              <a:t>2023/24</a:t>
            </a:r>
            <a:endParaRPr lang="cy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457" y="1216058"/>
            <a:ext cx="5140434" cy="5138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Tymor 1</a:t>
            </a:r>
          </a:p>
          <a:p>
            <a:pPr marL="0" indent="0">
              <a:buNone/>
            </a:pPr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O fewn adrannau:</a:t>
            </a:r>
          </a:p>
          <a:p>
            <a:pPr marL="0" indent="0">
              <a:buNone/>
            </a:pPr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Walkthrus (Ymddygiad a pherthnasoedd)</a:t>
            </a:r>
          </a:p>
          <a:p>
            <a:pPr marL="0" indent="0">
              <a:buNone/>
            </a:pPr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	 – Arsylwi gwersi a thrafod mewn 	   cyfarfodydd adran </a:t>
            </a:r>
          </a:p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Tymor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2 a 3</a:t>
            </a:r>
          </a:p>
          <a:p>
            <a:pPr marL="0" indent="0">
              <a:buNone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Triawdau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Trefnu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dilyn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cyfres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arfarniadau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mis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Tachwedd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Edrych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dargedau’r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staff</a:t>
            </a:r>
          </a:p>
          <a:p>
            <a:pPr marL="0" indent="0">
              <a:buNone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Dewis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thema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Walkthrus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Adrodd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Sbot-Iau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, DP</a:t>
            </a:r>
            <a:endParaRPr lang="cy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938584" y="1236007"/>
            <a:ext cx="5140434" cy="5138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Term 1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Within departments: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Walkthrus (Behaviour and Relationships)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	- Observe lessons and discuss in 	  department meetings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Term 2 and 3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	Triads – Organise following 	November lesson appraisals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	Consider staff targets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	Choose theme from </a:t>
            </a:r>
            <a:r>
              <a:rPr lang="en-GB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Walkthrus</a:t>
            </a:r>
            <a:endParaRPr lang="en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	Report Back during </a:t>
            </a:r>
            <a:r>
              <a:rPr lang="en-GB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Sbot-Iau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, PD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16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827948"/>
              </p:ext>
            </p:extLst>
          </p:nvPr>
        </p:nvGraphicFramePr>
        <p:xfrm>
          <a:off x="593888" y="433634"/>
          <a:ext cx="10086681" cy="15085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9126">
                  <a:extLst>
                    <a:ext uri="{9D8B030D-6E8A-4147-A177-3AD203B41FA5}">
                      <a16:colId xmlns:a16="http://schemas.microsoft.com/office/drawing/2014/main" val="435827057"/>
                    </a:ext>
                  </a:extLst>
                </a:gridCol>
                <a:gridCol w="3703976">
                  <a:extLst>
                    <a:ext uri="{9D8B030D-6E8A-4147-A177-3AD203B41FA5}">
                      <a16:colId xmlns:a16="http://schemas.microsoft.com/office/drawing/2014/main" val="1982399681"/>
                    </a:ext>
                  </a:extLst>
                </a:gridCol>
                <a:gridCol w="3243579">
                  <a:extLst>
                    <a:ext uri="{9D8B030D-6E8A-4147-A177-3AD203B41FA5}">
                      <a16:colId xmlns:a16="http://schemas.microsoft.com/office/drawing/2014/main" val="1997164811"/>
                    </a:ext>
                  </a:extLst>
                </a:gridCol>
              </a:tblGrid>
              <a:tr h="6846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Gwahaniaethu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Differentiation</a:t>
                      </a:r>
                      <a:endParaRPr lang="cy-GB" sz="24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Ymddygiad/</a:t>
                      </a:r>
                      <a:r>
                        <a:rPr lang="cy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Behaviour</a:t>
                      </a: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– Silence is golden</a:t>
                      </a: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Cwestiynu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Questioning</a:t>
                      </a:r>
                      <a:endParaRPr lang="cy-GB" sz="24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472259"/>
                  </a:ext>
                </a:extLst>
              </a:tr>
              <a:tr h="653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Darllen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Reading</a:t>
                      </a:r>
                      <a:endParaRPr lang="cy-GB" sz="24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y-GB" sz="2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Fframio cadarnhaol</a:t>
                      </a:r>
                    </a:p>
                    <a:p>
                      <a:pPr algn="ctr"/>
                      <a:r>
                        <a:rPr lang="en-GB" sz="2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Positive framing</a:t>
                      </a:r>
                      <a:endParaRPr lang="cy-GB" sz="2400" b="0" i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Adborth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Feedback</a:t>
                      </a:r>
                      <a:endParaRPr lang="cy-GB" sz="2400" b="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9522" marR="39522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31883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074970"/>
              </p:ext>
            </p:extLst>
          </p:nvPr>
        </p:nvGraphicFramePr>
        <p:xfrm>
          <a:off x="424206" y="2131739"/>
          <a:ext cx="11246178" cy="41746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97442">
                  <a:extLst>
                    <a:ext uri="{9D8B030D-6E8A-4147-A177-3AD203B41FA5}">
                      <a16:colId xmlns:a16="http://schemas.microsoft.com/office/drawing/2014/main" val="3912344648"/>
                    </a:ext>
                  </a:extLst>
                </a:gridCol>
                <a:gridCol w="3785825">
                  <a:extLst>
                    <a:ext uri="{9D8B030D-6E8A-4147-A177-3AD203B41FA5}">
                      <a16:colId xmlns:a16="http://schemas.microsoft.com/office/drawing/2014/main" val="903767408"/>
                    </a:ext>
                  </a:extLst>
                </a:gridCol>
                <a:gridCol w="3762911">
                  <a:extLst>
                    <a:ext uri="{9D8B030D-6E8A-4147-A177-3AD203B41FA5}">
                      <a16:colId xmlns:a16="http://schemas.microsoft.com/office/drawing/2014/main" val="755652092"/>
                    </a:ext>
                  </a:extLst>
                </a:gridCol>
              </a:tblGrid>
              <a:tr h="38329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Gwahaniaethu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Anelwch yn uwch (Llyfr 1 – 58)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2"/>
                        </a:rPr>
                        <a:t>https://drive.google.com/file/d/1XsYDMlKG_HHOB-Gc05nHMSNuzx_2Vtgh/view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Ysgol anhawster (Llyfr 2 -128)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3"/>
                        </a:rPr>
                        <a:t>https://drive.google.com/file/d/18v4MtEkuz0MJMF2NVFYf1MVP0ZdlR3qD/view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Addysgu’r goreuon (Llyfr 2 – 68)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https://drive.google.com/file/d/1F_sVW_dP7IUekgm4xTKdXsn4ItdmafuJ/view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ADY: Anelu’n uchel, cynllunio cymorth (Llyfr 2 – 70)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4"/>
                        </a:rPr>
                        <a:t>https://drive.google.com/file/d/1F_sVW_dP7IUekgm4xTKdXsn4ItdmafuJ/view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3096" marR="430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Adborth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Adborth sy’n symud ymlaen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(Llyfr 1 – 104)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5"/>
                        </a:rPr>
                        <a:t>https://drive.google.com/file/d/1nV0SkqPZC9Hj2uyalaQnTgL8U30pPCza/view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Adborth fel camau gweithredu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(Llyfr 1 – 106)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5"/>
                        </a:rPr>
                        <a:t>https://drive.google.com/file/d/1nV0SkqPZC9Hj2uyalaQnTgL8U30pPCza/view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Adborth Dosbarth Cyfan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(Llyfr 1 – 108)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5"/>
                        </a:rPr>
                        <a:t>https://drive.google.com/file/d/1nV0SkqPZC9Hj2uyalaQnTgL8U30pPCza/view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3096" marR="430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Darllen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Cynlluniwch ar gyfer darllen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(Llyfr 1 – 60)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1200" u="sng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hlinkClick r:id="rId2"/>
                        </a:rPr>
                        <a:t>https://drive.google.com/file/d/1XsYDMlKG_HHOB-Gc05nHMSNuzx_2Vtgh/view</a:t>
                      </a:r>
                      <a:endParaRPr lang="cy-GB" sz="12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y-GB" sz="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Building a culture of reading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(Llyfr 3 – 70)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y-GB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cy-GB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3096" marR="43096" marT="0" marB="0"/>
                </a:tc>
                <a:extLst>
                  <a:ext uri="{0D108BD9-81ED-4DB2-BD59-A6C34878D82A}">
                    <a16:rowId xmlns:a16="http://schemas.microsoft.com/office/drawing/2014/main" val="3680590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4691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51055" y="2660073"/>
            <a:ext cx="57855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Ymchwil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gweithredol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– Mai/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Mehefin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2020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Action Research – May/June 2020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769" y="240146"/>
            <a:ext cx="4140013" cy="608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538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5179"/>
            <a:ext cx="12237800" cy="547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33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783" y="1055790"/>
            <a:ext cx="5278600" cy="518475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Fforwm ymchwil Ysgolion pob oed (2019 - 2021)</a:t>
            </a:r>
          </a:p>
          <a:p>
            <a:pPr marL="0" indent="0">
              <a:buNone/>
            </a:pPr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Beth yw barn a theimlad athrawon o ran addysgu ar draws sectorau gwahanol mewn ysgolion pob oed?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Ymchwil Llywodraeth Cymru</a:t>
            </a:r>
          </a:p>
          <a:p>
            <a:pPr marL="0" indent="0">
              <a:buNone/>
            </a:pPr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Prosiect arloesi mewn asesiadau sy'n gysylltiedig â’r Pandemig: goblygiadau i addysg athrawon (PAIR-AGA)</a:t>
            </a:r>
          </a:p>
          <a:p>
            <a:pPr marL="0" indent="0">
              <a:buNone/>
            </a:pPr>
            <a:endParaRPr lang="cy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Ellen Bristow (PhD researcher at Cardiff University's Centre for Language and Communication research)</a:t>
            </a:r>
          </a:p>
          <a:p>
            <a:pPr marL="0" lvl="0" indent="0"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633854" y="260417"/>
            <a:ext cx="7994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y-GB" sz="3200" b="1" dirty="0"/>
              <a:t>Ymchwil allanol Ysgol Garth Olwg 2019-2024</a:t>
            </a:r>
            <a:endParaRPr lang="en-GB" sz="3200" b="1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88346" y="1136073"/>
            <a:ext cx="5278600" cy="51044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anose="05000000000000000000" pitchFamily="2" charset="2"/>
              <a:buChar char="v"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All age Schools Forum  (2019 - 2021)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endParaRPr lang="cy-GB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What is the opinion and feeling of teachers in terms of teaching across different sectors in All age Schools?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Welsh Government Research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Pandemic assessment innovation project: implications for teacher education</a:t>
            </a:r>
          </a:p>
          <a:p>
            <a:pPr marL="0" indent="0">
              <a:buNone/>
            </a:pPr>
            <a:endParaRPr lang="en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cy-GB" sz="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Font typeface="Wingdings" panose="05000000000000000000" pitchFamily="2" charset="2"/>
              <a:buChar char="v"/>
            </a:pPr>
            <a:r>
              <a:rPr lang="en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Ellen Bristow (PhD researcher at Cardiff University's Centre for Language and Communication research)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5020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182" y="1092630"/>
            <a:ext cx="49137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Prosiect Ymchwil Llywodraeth Cymru: </a:t>
            </a:r>
          </a:p>
          <a:p>
            <a:pPr lvl="0"/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Llais y Dysgwr ac Asesu CA 4/5</a:t>
            </a:r>
          </a:p>
          <a:p>
            <a:pPr lvl="0"/>
            <a:endParaRPr lang="cy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Prosiect Ymholi Proffesiynol Cenedlaethol (PYPC)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cy-GB" sz="2000" b="1" dirty="0">
                <a:latin typeface="Arial" panose="020B0604020202020204" pitchFamily="34" charset="0"/>
                <a:cs typeface="Arial" panose="020B0604020202020204" pitchFamily="34" charset="0"/>
              </a:rPr>
              <a:t> Disgyblion: Prifysgol Cymru Aberystwyth – </a:t>
            </a:r>
          </a:p>
          <a:p>
            <a:r>
              <a:rPr lang="cy-GB" sz="2000" dirty="0">
                <a:latin typeface="Arial" panose="020B0604020202020204" pitchFamily="34" charset="0"/>
                <a:cs typeface="Arial" panose="020B0604020202020204" pitchFamily="34" charset="0"/>
              </a:rPr>
              <a:t>Datblygu a dysgu Dosbarth Meistr ar derfysgoedd bwyd Merthyr Tudful 1800, a’r achosion llys yn eu sgil a arweiniodd at ddienyddiad dau ddyn ifanc.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31163" y="1092630"/>
            <a:ext cx="491374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Welsh Government Research: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Pupil Voice and Assessment in KS 4/5</a:t>
            </a:r>
          </a:p>
          <a:p>
            <a:pPr lvl="0"/>
            <a:endParaRPr lang="cy-GB" sz="2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National Professional   Enquiry Project (NPEP)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cy-GB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Pupils: University of Wales,  Aberystwyth – </a:t>
            </a:r>
            <a:endParaRPr lang="cy-GB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-GB" sz="2000" i="1" dirty="0">
                <a:latin typeface="Arial" panose="020B0604020202020204" pitchFamily="34" charset="0"/>
                <a:cs typeface="Arial" panose="020B0604020202020204" pitchFamily="34" charset="0"/>
              </a:rPr>
              <a:t>Developing and teaching a Master Class on the Merthyr Tydfil food riots of 1800, and the resulting court cases which led to the execution of two young men.</a:t>
            </a:r>
          </a:p>
        </p:txBody>
      </p:sp>
    </p:spTree>
    <p:extLst>
      <p:ext uri="{BB962C8B-B14F-4D97-AF65-F5344CB8AC3E}">
        <p14:creationId xmlns:p14="http://schemas.microsoft.com/office/powerpoint/2010/main" val="311389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9615" y="2480252"/>
            <a:ext cx="6298164" cy="1325563"/>
          </a:xfrm>
        </p:spPr>
        <p:txBody>
          <a:bodyPr/>
          <a:lstStyle/>
          <a:p>
            <a:r>
              <a:rPr lang="en-GB" dirty="0" err="1"/>
              <a:t>Diolch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fawr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2457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17" y="73891"/>
            <a:ext cx="9070597" cy="627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90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091" y="122680"/>
            <a:ext cx="9049750" cy="632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538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99" y="90080"/>
            <a:ext cx="9086115" cy="633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4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3987" y="437347"/>
            <a:ext cx="8751755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y-GB" sz="2800" b="1" dirty="0">
                <a:latin typeface="Arial" panose="020B0604020202020204" pitchFamily="34" charset="0"/>
                <a:cs typeface="Arial" panose="020B0604020202020204" pitchFamily="34" charset="0"/>
              </a:rPr>
              <a:t>DP. 03.09.2020</a:t>
            </a:r>
          </a:p>
          <a:p>
            <a:pPr algn="ctr"/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-GB" sz="2800" dirty="0">
                <a:latin typeface="Arial" panose="020B0604020202020204" pitchFamily="34" charset="0"/>
                <a:cs typeface="Arial" panose="020B0604020202020204" pitchFamily="34" charset="0"/>
              </a:rPr>
              <a:t>Flipgrid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-GB" sz="2800" dirty="0">
                <a:latin typeface="Arial" panose="020B0604020202020204" pitchFamily="34" charset="0"/>
                <a:cs typeface="Arial" panose="020B0604020202020204" pitchFamily="34" charset="0"/>
              </a:rPr>
              <a:t>Screencastify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y-GB" sz="2800" dirty="0">
                <a:latin typeface="Arial" panose="020B0604020202020204" pitchFamily="34" charset="0"/>
                <a:cs typeface="Arial" panose="020B0604020202020204" pitchFamily="34" charset="0"/>
              </a:rPr>
              <a:t>Dysgu Fflip/</a:t>
            </a:r>
            <a:r>
              <a:rPr lang="cy-GB" sz="2800" i="1" dirty="0">
                <a:latin typeface="Arial" panose="020B0604020202020204" pitchFamily="34" charset="0"/>
                <a:cs typeface="Arial" panose="020B0604020202020204" pitchFamily="34" charset="0"/>
              </a:rPr>
              <a:t>Flipped Learning</a:t>
            </a:r>
            <a:endParaRPr lang="en-GB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Battle Hymn of the Tiger Teachers, The Michaela Way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Meddylfryd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Twf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Growth Mindset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Google sites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06729" y="4405745"/>
            <a:ext cx="10596276" cy="1475543"/>
          </a:xfrm>
        </p:spPr>
        <p:txBody>
          <a:bodyPr>
            <a:noAutofit/>
          </a:bodyPr>
          <a:lstStyle/>
          <a:p>
            <a:pPr algn="ctr"/>
            <a:r>
              <a:rPr lang="cy-GB" sz="2400" dirty="0"/>
              <a:t>Adroddiad effaith bwletinau ymchwil a chyflwyniadau ymchwil mewn DP</a:t>
            </a:r>
            <a:br>
              <a:rPr lang="cy-GB" sz="2400" dirty="0"/>
            </a:br>
            <a:br>
              <a:rPr lang="cy-GB" sz="2400" dirty="0"/>
            </a:br>
            <a:r>
              <a:rPr lang="cy-GB" sz="2400" i="1" dirty="0"/>
              <a:t>Impact report on the Research bwletins and presentations during PD.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015083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0897799"/>
              </p:ext>
            </p:extLst>
          </p:nvPr>
        </p:nvGraphicFramePr>
        <p:xfrm>
          <a:off x="1552353" y="245097"/>
          <a:ext cx="8845412" cy="6091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32495" y="1348033"/>
            <a:ext cx="942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</a:rPr>
              <a:t> </a:t>
            </a:r>
            <a:r>
              <a:rPr lang="en-GB" sz="2800" b="1" dirty="0">
                <a:solidFill>
                  <a:srgbClr val="FF0000"/>
                </a:solidFill>
              </a:rPr>
              <a:t>*</a:t>
            </a:r>
            <a:r>
              <a:rPr lang="en-GB" sz="2800" dirty="0">
                <a:solidFill>
                  <a:srgbClr val="FF0000"/>
                </a:solidFill>
              </a:rPr>
              <a:t>  </a:t>
            </a:r>
            <a:r>
              <a:rPr lang="en-GB" sz="2800" b="1" dirty="0">
                <a:solidFill>
                  <a:srgbClr val="FF0000"/>
                </a:solidFill>
              </a:rPr>
              <a:t>*</a:t>
            </a:r>
            <a:endParaRPr lang="cy-GB" sz="2800" b="1" dirty="0">
              <a:solidFill>
                <a:srgbClr val="FF0000"/>
              </a:solidFill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8811218" y="937935"/>
            <a:ext cx="640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rgbClr val="FF0000"/>
                </a:solidFill>
              </a:rPr>
              <a:t> </a:t>
            </a:r>
            <a:r>
              <a:rPr lang="en-GB" sz="2800" b="1" dirty="0">
                <a:solidFill>
                  <a:srgbClr val="FF0000"/>
                </a:solidFill>
              </a:rPr>
              <a:t>*</a:t>
            </a:r>
            <a:r>
              <a:rPr lang="en-GB" sz="2800" dirty="0">
                <a:solidFill>
                  <a:srgbClr val="FF0000"/>
                </a:solidFill>
              </a:rPr>
              <a:t> </a:t>
            </a:r>
            <a:endParaRPr lang="cy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0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714" y="416428"/>
            <a:ext cx="5258413" cy="56703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y-GB" sz="2400" b="1" dirty="0"/>
              <a:t>Camau nesaf</a:t>
            </a:r>
            <a:endParaRPr lang="en-GB" sz="2400" dirty="0"/>
          </a:p>
          <a:p>
            <a:r>
              <a:rPr lang="cy-GB" sz="2200" dirty="0"/>
              <a:t>Creu diwylliant o fewn yr ysgol lle mae gwaith ymchwil yn rhan annatod o’n gwaith dydd i ddydd.</a:t>
            </a:r>
          </a:p>
          <a:p>
            <a:r>
              <a:rPr lang="cy-GB" sz="2200" dirty="0"/>
              <a:t>Sicrhau fod unrhyw aelod o staff sy’n gwneud ymchwil yn cael y cyfle i rannu hyn gyda gweddill y staff naill ai mewn cyfarfod staff/DP neu trwy fwletin.</a:t>
            </a:r>
          </a:p>
          <a:p>
            <a:r>
              <a:rPr lang="cy-GB" sz="2200" dirty="0"/>
              <a:t>Trefnu triawdau staff i ymgymryd a phynciau penodol. Bydd yr ymchwil yma yn cynnwys treialu dulliau gyda disgyblion neu grwpiau ac adrodd nol ar ganfyddiadau.</a:t>
            </a:r>
            <a:endParaRPr lang="en-GB" sz="2200" dirty="0"/>
          </a:p>
          <a:p>
            <a:pPr lvl="0"/>
            <a:r>
              <a:rPr lang="cy-GB" sz="2200" dirty="0"/>
              <a:t>Gwaith ymchwil y myfywyr TAR – rhoi cyfleoedd i’r myfyrywyr rannu eu ymchwil gyda’u adrannau ac mewn bwletin ymchwil. </a:t>
            </a:r>
            <a:endParaRPr lang="en-GB" sz="22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968387" y="416428"/>
            <a:ext cx="5258413" cy="56703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y-GB" sz="2400" b="1" i="1" dirty="0"/>
              <a:t>Next steps</a:t>
            </a:r>
            <a:endParaRPr lang="en-GB" sz="2400" i="1" dirty="0"/>
          </a:p>
          <a:p>
            <a:r>
              <a:rPr lang="cy-GB" sz="2200" i="1" dirty="0"/>
              <a:t>Create a culture where research is an integral part of our daily routine</a:t>
            </a:r>
          </a:p>
          <a:p>
            <a:r>
              <a:rPr lang="cy-GB" sz="2200" i="1" dirty="0"/>
              <a:t>Ensure that any mamber of staff undertaking research has the opportunity to share with the rest of the staff either during a staff meeting/PD or bwletin </a:t>
            </a:r>
          </a:p>
          <a:p>
            <a:r>
              <a:rPr lang="en-GB" sz="2200" i="1" dirty="0"/>
              <a:t>Organise staff triads to undertake specific subjects. This research will include trialling methods with pupils or staff and reporting findings. </a:t>
            </a:r>
          </a:p>
          <a:p>
            <a:r>
              <a:rPr lang="cy-GB" sz="2200" i="1" dirty="0"/>
              <a:t>The Research findings of our PGCE students – giving the students opportunities to share their research with their departments and in a research bulletin</a:t>
            </a:r>
            <a:endParaRPr lang="en-GB" sz="2200" i="1" dirty="0"/>
          </a:p>
        </p:txBody>
      </p:sp>
    </p:spTree>
    <p:extLst>
      <p:ext uri="{BB962C8B-B14F-4D97-AF65-F5344CB8AC3E}">
        <p14:creationId xmlns:p14="http://schemas.microsoft.com/office/powerpoint/2010/main" val="137520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96" y="365126"/>
            <a:ext cx="9414021" cy="907494"/>
          </a:xfrm>
        </p:spPr>
        <p:txBody>
          <a:bodyPr>
            <a:normAutofit/>
          </a:bodyPr>
          <a:lstStyle/>
          <a:p>
            <a:r>
              <a:rPr lang="en-GB" dirty="0" err="1"/>
              <a:t>Camau</a:t>
            </a:r>
            <a:r>
              <a:rPr lang="en-GB" dirty="0"/>
              <a:t> </a:t>
            </a:r>
            <a:r>
              <a:rPr lang="en-GB" dirty="0" err="1"/>
              <a:t>diynnol</a:t>
            </a:r>
            <a:r>
              <a:rPr lang="en-GB" dirty="0"/>
              <a:t>/</a:t>
            </a:r>
            <a:r>
              <a:rPr lang="en-GB" i="1" dirty="0"/>
              <a:t>Subsequent steps</a:t>
            </a:r>
            <a:endParaRPr lang="cy-GB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151" y="1570182"/>
            <a:ext cx="10994194" cy="4606781"/>
          </a:xfrm>
        </p:spPr>
        <p:txBody>
          <a:bodyPr/>
          <a:lstStyle/>
          <a:p>
            <a:pPr marL="0" indent="0">
              <a:buNone/>
            </a:pP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Ymchwil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triawdau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Ffair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latin typeface="Arial" panose="020B0604020202020204" pitchFamily="34" charset="0"/>
                <a:cs typeface="Arial" panose="020B0604020202020204" pitchFamily="34" charset="0"/>
              </a:rPr>
              <a:t>Ymchwil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(2021/22 a 2022/23)</a:t>
            </a:r>
          </a:p>
          <a:p>
            <a:pPr marL="0" indent="0">
              <a:buNone/>
            </a:pP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Triad research and Research Fair (2021/22 and 2022/23)</a:t>
            </a:r>
          </a:p>
          <a:p>
            <a:pPr marL="0" indent="0">
              <a:buNone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cy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04175" y="3575263"/>
            <a:ext cx="4602631" cy="10059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hlinkClick r:id="rId2"/>
              </a:rPr>
              <a:t>https://hwb.gov.wales/datblygiad-proffesiynol/prosiect-ymholi-proffesiynol-cenedlaethol/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2" descr="https://hwb.gov.wales/api/storage/99493729-1ed5-4ed5-8799-22c7451cd3d8/Database_-_Final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793" y="2790253"/>
            <a:ext cx="5901169" cy="3402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840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gfen" ma:contentTypeID="0x010100B80554BD26F85B468828953D5AF44675" ma:contentTypeVersion="15" ma:contentTypeDescription="Creu dogfen newydd." ma:contentTypeScope="" ma:versionID="7967ae85e73dd770bbf89b6cdf6c5f30">
  <xsd:schema xmlns:xsd="http://www.w3.org/2001/XMLSchema" xmlns:xs="http://www.w3.org/2001/XMLSchema" xmlns:p="http://schemas.microsoft.com/office/2006/metadata/properties" xmlns:ns2="a5390efd-5aaa-4464-8ca4-7b07a4cfc0d6" xmlns:ns3="2b5f6f28-9d39-428d-a374-68b68d838c94" targetNamespace="http://schemas.microsoft.com/office/2006/metadata/properties" ma:root="true" ma:fieldsID="1d5f171e0b7329bbaf96ee41c6c5dd9d" ns2:_="" ns3:_="">
    <xsd:import namespace="a5390efd-5aaa-4464-8ca4-7b07a4cfc0d6"/>
    <xsd:import namespace="2b5f6f28-9d39-428d-a374-68b68d838c9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EventHashCode" minOccurs="0"/>
                <xsd:element ref="ns3:MediaServiceGenerationTime" minOccurs="0"/>
                <xsd:element ref="ns3:MediaServiceAutoTags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390efd-5aaa-4464-8ca4-7b07a4cfc0d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Rhannwyd â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Wedi Rhannu Gyda Manylion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Rhannwyd Ddiwethaf yn ôl Defnyddiw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Rhannwyd Ddiwethaf yn ôl Amser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5f6f28-9d39-428d-a374-68b68d838c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Math o Gynnwys"/>
        <xsd:element ref="dc:title" minOccurs="0" maxOccurs="1" ma:index="4" ma:displayName="Teit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3B582B-CD6E-4853-A953-F3C76E0E01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390efd-5aaa-4464-8ca4-7b07a4cfc0d6"/>
    <ds:schemaRef ds:uri="2b5f6f28-9d39-428d-a374-68b68d838c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778C3F-D371-4AF9-9A5F-2CA42AE27AB6}">
  <ds:schemaRefs>
    <ds:schemaRef ds:uri="http://purl.org/dc/terms/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2b5f6f28-9d39-428d-a374-68b68d838c94"/>
    <ds:schemaRef ds:uri="a5390efd-5aaa-4464-8ca4-7b07a4cfc0d6"/>
  </ds:schemaRefs>
</ds:datastoreItem>
</file>

<file path=customXml/itemProps3.xml><?xml version="1.0" encoding="utf-8"?>
<ds:datastoreItem xmlns:ds="http://schemas.openxmlformats.org/officeDocument/2006/customXml" ds:itemID="{03C2A76A-DAC2-48F8-B12E-CCC8AD992F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9549</TotalTime>
  <Words>1191</Words>
  <Application>Microsoft Office PowerPoint</Application>
  <PresentationFormat>Widescreen</PresentationFormat>
  <Paragraphs>220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ArialMT</vt:lpstr>
      <vt:lpstr>Calibri</vt:lpstr>
      <vt:lpstr>Franklin Gothic Book</vt:lpstr>
      <vt:lpstr>Franklin Gothic Medium</vt:lpstr>
      <vt:lpstr>Symbol</vt:lpstr>
      <vt:lpstr>Wingdings</vt:lpstr>
      <vt:lpstr>Office Theme</vt:lpstr>
      <vt:lpstr>Cyflwyniad Fforwm Ysgolion Pob-Oed All Age Schools Forum presentation</vt:lpstr>
      <vt:lpstr>PowerPoint Presentation</vt:lpstr>
      <vt:lpstr>PowerPoint Presentation</vt:lpstr>
      <vt:lpstr>PowerPoint Presentation</vt:lpstr>
      <vt:lpstr>PowerPoint Presentation</vt:lpstr>
      <vt:lpstr>Adroddiad effaith bwletinau ymchwil a chyflwyniadau ymchwil mewn DP  Impact report on the Research bwletins and presentations during PD.</vt:lpstr>
      <vt:lpstr>PowerPoint Presentation</vt:lpstr>
      <vt:lpstr>PowerPoint Presentation</vt:lpstr>
      <vt:lpstr>Camau diynnol/Subsequent steps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Sbot-Iau</vt:lpstr>
      <vt:lpstr>2023/24</vt:lpstr>
      <vt:lpstr>PowerPoint Presentation</vt:lpstr>
      <vt:lpstr>PowerPoint Presentation</vt:lpstr>
      <vt:lpstr>PowerPoint Presentation</vt:lpstr>
      <vt:lpstr>PowerPoint Presentation</vt:lpstr>
      <vt:lpstr>Diolch yn fawr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Catherine Hart</cp:lastModifiedBy>
  <cp:revision>211</cp:revision>
  <cp:lastPrinted>2019-08-30T16:41:18Z</cp:lastPrinted>
  <dcterms:created xsi:type="dcterms:W3CDTF">2019-03-26T09:26:27Z</dcterms:created>
  <dcterms:modified xsi:type="dcterms:W3CDTF">2024-06-30T13:00:52Z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0x010100B80554BD26F85B468828953D5AF44675</vt:lpwstr>
  </property>
</Properties>
</file>