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6" r:id="rId5"/>
    <p:sldId id="349" r:id="rId6"/>
    <p:sldId id="347" r:id="rId7"/>
    <p:sldId id="354" r:id="rId8"/>
    <p:sldId id="353" r:id="rId9"/>
    <p:sldId id="350" r:id="rId10"/>
    <p:sldId id="352" r:id="rId11"/>
    <p:sldId id="348" r:id="rId12"/>
    <p:sldId id="351" r:id="rId13"/>
    <p:sldId id="355" r:id="rId14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Libre Franklin" panose="020B0604020202020204" charset="0"/>
      <p:regular r:id="rId21"/>
      <p:bold r:id="rId22"/>
      <p:italic r:id="rId23"/>
      <p:boldItalic r:id="rId24"/>
    </p:embeddedFont>
    <p:embeddedFont>
      <p:font typeface="Libre Franklin Medium" panose="020B060402020202020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7" roundtripDataSignature="AMtx7mj7yLz88SNa6ijGK6B9cmWS8BhkB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EE6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ABCE34-D0D4-AF43-0F59-57ED345B1DBB}" v="231" dt="2024-06-26T22:26:45.782"/>
    <p1510:client id="{76BF1030-B27A-00E5-5126-6772AEBCBD35}" v="4" dt="2024-06-27T16:00:01.680"/>
    <p1510:client id="{B46683D0-2627-4143-86F3-7EF24A27BB1C}" v="12" dt="2024-06-27T15:41:16.237"/>
    <p1510:client id="{A9595011-7D7E-4207-ADFA-872DA5374931}" v="379" dt="2024-06-26T20:48:32.3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112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90DC06-FD8A-4554-9AA9-E3E91E088D5D}" type="datetimeFigureOut">
              <a:rPr lang="cy-GB" smtClean="0"/>
              <a:t>30/06/2024</a:t>
            </a:fld>
            <a:endParaRPr lang="cy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A7753C-FB39-49E2-B8A0-9A415B7D8F9A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16541611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8"/>
          <p:cNvSpPr txBox="1">
            <a:spLocks noGrp="1"/>
          </p:cNvSpPr>
          <p:nvPr>
            <p:ph type="ctrTitle"/>
          </p:nvPr>
        </p:nvSpPr>
        <p:spPr>
          <a:xfrm>
            <a:off x="560671" y="406400"/>
            <a:ext cx="6041457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Libre Franklin Medium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4896051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20000"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676624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Medium"/>
              <a:buNone/>
              <a:defRPr sz="4400" b="0" i="0" u="none" strike="noStrike" cap="none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141098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/>
          <p:nvPr/>
        </p:nvSpPr>
        <p:spPr>
          <a:xfrm>
            <a:off x="29028" y="6451600"/>
            <a:ext cx="12192000" cy="4064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0" i="0" u="none" strike="noStrike" cap="none">
                <a:solidFill>
                  <a:srgbClr val="00B0F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Deuparth Ffordd Ei Gwybod</a:t>
            </a: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"/>
          <p:cNvSpPr txBox="1"/>
          <p:nvPr/>
        </p:nvSpPr>
        <p:spPr>
          <a:xfrm>
            <a:off x="751113" y="928049"/>
            <a:ext cx="7347857" cy="808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Libre Franklin Medium"/>
              <a:buNone/>
            </a:pPr>
            <a:endParaRPr sz="5400" b="1" i="0" u="none" strike="noStrike" cap="non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"/>
          <p:cNvSpPr txBox="1"/>
          <p:nvPr/>
        </p:nvSpPr>
        <p:spPr>
          <a:xfrm>
            <a:off x="623357" y="4044149"/>
            <a:ext cx="4300991" cy="1553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i="0" u="none" strike="noStrike" cap="none">
                <a:solidFill>
                  <a:srgbClr val="767171"/>
                </a:solidFill>
                <a:latin typeface="Calibri"/>
                <a:ea typeface="Calibri"/>
                <a:cs typeface="Calibri"/>
                <a:sym typeface="Calibri"/>
              </a:rPr>
              <a:t>MEITHRIN PARCH</a:t>
            </a:r>
            <a:endParaRPr sz="1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18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2400" b="1" i="0" u="none" strike="noStrike" cap="none">
                <a:solidFill>
                  <a:srgbClr val="767171"/>
                </a:solidFill>
                <a:latin typeface="Calibri"/>
                <a:ea typeface="Calibri"/>
                <a:cs typeface="Calibri"/>
                <a:sym typeface="Calibri"/>
              </a:rPr>
              <a:t>ANNOG UCHELGAIS</a:t>
            </a:r>
            <a:endParaRPr sz="1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118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2400" b="1" i="0" u="none" strike="noStrike" cap="none">
                <a:solidFill>
                  <a:srgbClr val="767171"/>
                </a:solidFill>
                <a:latin typeface="Calibri"/>
                <a:ea typeface="Calibri"/>
                <a:cs typeface="Calibri"/>
                <a:sym typeface="Calibri"/>
              </a:rPr>
              <a:t>CYDWEITHIO FEL UN GYMUNED</a:t>
            </a:r>
            <a:endParaRPr sz="1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"/>
          <p:cNvSpPr txBox="1"/>
          <p:nvPr/>
        </p:nvSpPr>
        <p:spPr>
          <a:xfrm>
            <a:off x="7266414" y="4046411"/>
            <a:ext cx="4505944" cy="1553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i="0" u="none" strike="noStrike" cap="none">
                <a:solidFill>
                  <a:srgbClr val="767171"/>
                </a:solidFill>
                <a:latin typeface="Calibri"/>
                <a:ea typeface="Calibri"/>
                <a:cs typeface="Calibri"/>
                <a:sym typeface="Calibri"/>
              </a:rPr>
              <a:t>NURTURING RESPECT</a:t>
            </a:r>
            <a:endParaRPr sz="1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8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2400" b="1" i="0" u="none" strike="noStrike" cap="none">
                <a:solidFill>
                  <a:srgbClr val="767171"/>
                </a:solidFill>
                <a:latin typeface="Calibri"/>
                <a:ea typeface="Calibri"/>
                <a:cs typeface="Calibri"/>
                <a:sym typeface="Calibri"/>
              </a:rPr>
              <a:t>ENCOURAGING ASPIRATION</a:t>
            </a:r>
            <a:endParaRPr sz="1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18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2400" b="1" i="0" u="none" strike="noStrike" cap="none">
                <a:solidFill>
                  <a:srgbClr val="767171"/>
                </a:solidFill>
                <a:latin typeface="Calibri"/>
                <a:ea typeface="Calibri"/>
                <a:cs typeface="Calibri"/>
                <a:sym typeface="Calibri"/>
              </a:rPr>
              <a:t>WORKING AS ONE COMMUNITY</a:t>
            </a:r>
            <a:endParaRPr sz="1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" name="Google Shape;29;p1" descr="GarthOlwg_Logo (1)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96237" y="3656782"/>
            <a:ext cx="1598288" cy="186498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1"/>
          <p:cNvSpPr txBox="1"/>
          <p:nvPr/>
        </p:nvSpPr>
        <p:spPr>
          <a:xfrm>
            <a:off x="1483656" y="1377508"/>
            <a:ext cx="9223449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0" b="1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Ymgysylltu</a:t>
            </a:r>
            <a:r>
              <a:rPr lang="en-GB" sz="7000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7000" b="1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a’r</a:t>
            </a:r>
            <a:r>
              <a:rPr lang="en-GB" sz="7000" b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7000" b="1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rhieni</a:t>
            </a:r>
            <a:endParaRPr lang="en-GB" sz="7000" b="1" i="0" u="none" strike="noStrike" cap="none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tl 1">
            <a:extLst>
              <a:ext uri="{FF2B5EF4-FFF2-40B4-BE49-F238E27FC236}">
                <a16:creationId xmlns:a16="http://schemas.microsoft.com/office/drawing/2014/main" id="{7F8982AB-A0AE-9637-22AF-469B534FEE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1736" y="824272"/>
            <a:ext cx="11486069" cy="5423310"/>
          </a:xfr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571500" indent="-571500" algn="l">
              <a:buFont typeface="Arial"/>
              <a:buChar char="•"/>
            </a:pPr>
            <a:r>
              <a:rPr lang="cy-GB" sz="3600"/>
              <a:t>Garddio</a:t>
            </a:r>
            <a:br>
              <a:rPr lang="cy-GB" sz="3600"/>
            </a:br>
            <a:r>
              <a:rPr lang="cy-GB" sz="3600"/>
              <a:t>Caffi darllen</a:t>
            </a:r>
            <a:br>
              <a:rPr lang="cy-GB" sz="3600"/>
            </a:br>
            <a:r>
              <a:rPr lang="cy-GB" sz="3600"/>
              <a:t>Oriel Gelf</a:t>
            </a:r>
            <a:br>
              <a:rPr lang="cy-GB" sz="3600"/>
            </a:br>
            <a:r>
              <a:rPr lang="cy-GB" sz="3600"/>
              <a:t>Rhannu arbenigedd</a:t>
            </a:r>
            <a:br>
              <a:rPr lang="cy-GB" sz="3600"/>
            </a:br>
            <a:r>
              <a:rPr lang="cy-GB" sz="3600"/>
              <a:t>Pythefnos 'Ein Dyfodol'</a:t>
            </a:r>
            <a:br>
              <a:rPr lang="cy-GB" sz="3600"/>
            </a:br>
            <a:r>
              <a:rPr lang="cy-GB" sz="3600"/>
              <a:t>Rhieni yn cyfweld a blwyddyn 13</a:t>
            </a:r>
            <a:br>
              <a:rPr lang="cy-GB" sz="3600"/>
            </a:br>
            <a:r>
              <a:rPr lang="cy-GB" sz="3600"/>
              <a:t>Noson wobrwyo</a:t>
            </a:r>
            <a:br>
              <a:rPr lang="cy-GB" sz="3600"/>
            </a:br>
            <a:r>
              <a:rPr lang="cy-GB" sz="3600"/>
              <a:t>Cyngherddau Nadolig</a:t>
            </a:r>
            <a:br>
              <a:rPr lang="cy-GB" sz="3600"/>
            </a:br>
            <a:r>
              <a:rPr lang="cy-GB" sz="3600" err="1"/>
              <a:t>Meet</a:t>
            </a:r>
            <a:r>
              <a:rPr lang="cy-GB" sz="3600"/>
              <a:t> the </a:t>
            </a:r>
            <a:r>
              <a:rPr lang="cy-GB" sz="3600" err="1"/>
              <a:t>teach</a:t>
            </a:r>
            <a:br>
              <a:rPr lang="cy-GB" sz="3600"/>
            </a:br>
            <a:r>
              <a:rPr lang="cy-GB" sz="3600"/>
              <a:t>Cyfarfod rhieni newydd</a:t>
            </a:r>
            <a:endParaRPr lang="cy-GB" err="1"/>
          </a:p>
        </p:txBody>
      </p:sp>
    </p:spTree>
    <p:extLst>
      <p:ext uri="{BB962C8B-B14F-4D97-AF65-F5344CB8AC3E}">
        <p14:creationId xmlns:p14="http://schemas.microsoft.com/office/powerpoint/2010/main" val="1726557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9CF8377-739A-4576-8465-9E386EDC074C}"/>
              </a:ext>
            </a:extLst>
          </p:cNvPr>
          <p:cNvSpPr txBox="1"/>
          <p:nvPr/>
        </p:nvSpPr>
        <p:spPr>
          <a:xfrm>
            <a:off x="38218" y="704195"/>
            <a:ext cx="11842690" cy="52014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400" u="sng" err="1"/>
              <a:t>Pwysigrwydd</a:t>
            </a:r>
            <a:r>
              <a:rPr lang="en-GB" sz="4400" u="sng"/>
              <a:t> o </a:t>
            </a:r>
            <a:r>
              <a:rPr lang="en-GB" sz="4400" u="sng" err="1"/>
              <a:t>ymgysylltu</a:t>
            </a:r>
            <a:r>
              <a:rPr lang="en-GB" sz="4400" u="sng"/>
              <a:t> </a:t>
            </a:r>
            <a:r>
              <a:rPr lang="en-GB" sz="4400" u="sng" err="1"/>
              <a:t>gyda’r</a:t>
            </a:r>
            <a:r>
              <a:rPr lang="en-GB" sz="4400" u="sng"/>
              <a:t> </a:t>
            </a:r>
            <a:r>
              <a:rPr lang="en-GB" sz="4400" u="sng" err="1"/>
              <a:t>rhieni</a:t>
            </a:r>
            <a:endParaRPr lang="en-GB" sz="4400" u="sng"/>
          </a:p>
          <a:p>
            <a:pPr algn="ctr"/>
            <a:endParaRPr lang="en-GB" sz="400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GB" sz="3600" err="1"/>
              <a:t>i</a:t>
            </a:r>
            <a:r>
              <a:rPr lang="en-GB" sz="3600"/>
              <a:t> </a:t>
            </a:r>
            <a:r>
              <a:rPr lang="en-GB" sz="3600" err="1"/>
              <a:t>feithrin</a:t>
            </a:r>
            <a:r>
              <a:rPr lang="en-GB" sz="3600"/>
              <a:t> </a:t>
            </a:r>
            <a:r>
              <a:rPr lang="en-GB" sz="3600" err="1"/>
              <a:t>perthynas</a:t>
            </a:r>
            <a:r>
              <a:rPr lang="en-GB" sz="3600"/>
              <a:t> </a:t>
            </a:r>
            <a:r>
              <a:rPr lang="en-GB" sz="3600" err="1"/>
              <a:t>rhwng</a:t>
            </a:r>
            <a:r>
              <a:rPr lang="en-GB" sz="3600"/>
              <a:t> </a:t>
            </a:r>
            <a:r>
              <a:rPr lang="en-GB" sz="3600" err="1"/>
              <a:t>yr</a:t>
            </a:r>
            <a:r>
              <a:rPr lang="en-GB" sz="3600"/>
              <a:t> </a:t>
            </a:r>
            <a:r>
              <a:rPr lang="en-GB" sz="3600" err="1"/>
              <a:t>ysgol</a:t>
            </a:r>
            <a:r>
              <a:rPr lang="en-GB" sz="3600"/>
              <a:t> </a:t>
            </a:r>
            <a:r>
              <a:rPr lang="en-GB" sz="3600" err="1"/>
              <a:t>a'r</a:t>
            </a:r>
            <a:r>
              <a:rPr lang="en-GB" sz="3600"/>
              <a:t> </a:t>
            </a:r>
            <a:r>
              <a:rPr lang="en-GB" sz="3600" err="1"/>
              <a:t>cartref</a:t>
            </a:r>
            <a:endParaRPr lang="en-GB" sz="360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GB" sz="3600" err="1"/>
              <a:t>i</a:t>
            </a:r>
            <a:r>
              <a:rPr lang="en-GB" sz="3600"/>
              <a:t> </a:t>
            </a:r>
            <a:r>
              <a:rPr lang="en-GB" sz="3600" err="1"/>
              <a:t>gyd-weithio</a:t>
            </a:r>
            <a:r>
              <a:rPr lang="en-GB" sz="3600"/>
              <a:t> '</a:t>
            </a:r>
            <a:r>
              <a:rPr lang="en-GB" sz="3600" err="1"/>
              <a:t>fel</a:t>
            </a:r>
            <a:r>
              <a:rPr lang="en-GB" sz="3600"/>
              <a:t> un </a:t>
            </a:r>
            <a:r>
              <a:rPr lang="en-GB" sz="3600" err="1"/>
              <a:t>gymuned</a:t>
            </a:r>
            <a:r>
              <a:rPr lang="en-GB" sz="3600"/>
              <a:t>'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GB" sz="400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GB" sz="400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GB" sz="400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GB" sz="4400"/>
          </a:p>
        </p:txBody>
      </p:sp>
    </p:spTree>
    <p:extLst>
      <p:ext uri="{BB962C8B-B14F-4D97-AF65-F5344CB8AC3E}">
        <p14:creationId xmlns:p14="http://schemas.microsoft.com/office/powerpoint/2010/main" val="2694944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4C7268D-9A42-422A-86ED-41DFABA73ACE}"/>
              </a:ext>
            </a:extLst>
          </p:cNvPr>
          <p:cNvSpPr txBox="1"/>
          <p:nvPr/>
        </p:nvSpPr>
        <p:spPr>
          <a:xfrm>
            <a:off x="684551" y="173499"/>
            <a:ext cx="10815146" cy="63094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400" u="sng"/>
              <a:t>Sut </a:t>
            </a:r>
            <a:r>
              <a:rPr lang="en-GB" sz="4400" u="sng" err="1"/>
              <a:t>ydyn</a:t>
            </a:r>
            <a:r>
              <a:rPr lang="en-GB" sz="4400" u="sng"/>
              <a:t> </a:t>
            </a:r>
            <a:r>
              <a:rPr lang="en-GB" sz="4400" u="sng" err="1"/>
              <a:t>ni’n</a:t>
            </a:r>
            <a:r>
              <a:rPr lang="en-GB" sz="4400" u="sng"/>
              <a:t> </a:t>
            </a:r>
            <a:r>
              <a:rPr lang="en-GB" sz="4400" u="sng" err="1"/>
              <a:t>ymgysylltu</a:t>
            </a:r>
            <a:r>
              <a:rPr lang="en-GB" sz="4400" u="sng"/>
              <a:t> </a:t>
            </a:r>
            <a:r>
              <a:rPr lang="en-GB" sz="4400" u="sng" err="1"/>
              <a:t>gyda’r</a:t>
            </a:r>
            <a:r>
              <a:rPr lang="en-GB" sz="4400" u="sng"/>
              <a:t> </a:t>
            </a:r>
            <a:r>
              <a:rPr lang="en-GB" sz="4400" u="sng" err="1"/>
              <a:t>rhieni</a:t>
            </a:r>
            <a:endParaRPr lang="en-GB" sz="4400" u="sng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err="1">
                <a:latin typeface="Calibri"/>
                <a:ea typeface="Calibri" panose="020F0502020204030204" pitchFamily="34" charset="0"/>
                <a:cs typeface="Calibri"/>
              </a:rPr>
              <a:t>holiaduron</a:t>
            </a:r>
            <a:r>
              <a:rPr lang="en-GB" sz="3600">
                <a:latin typeface="Calibri"/>
                <a:ea typeface="Calibri" panose="020F0502020204030204" pitchFamily="34" charset="0"/>
                <a:cs typeface="Calibri"/>
              </a:rPr>
              <a:t> </a:t>
            </a:r>
            <a:r>
              <a:rPr lang="en-GB" sz="3600" err="1">
                <a:latin typeface="Calibri"/>
                <a:ea typeface="Calibri" panose="020F0502020204030204" pitchFamily="34" charset="0"/>
                <a:cs typeface="Calibri"/>
              </a:rPr>
              <a:t>i’r</a:t>
            </a:r>
            <a:r>
              <a:rPr lang="en-GB" sz="3600">
                <a:latin typeface="Calibri"/>
                <a:ea typeface="Calibri" panose="020F0502020204030204" pitchFamily="34" charset="0"/>
                <a:cs typeface="Calibri"/>
              </a:rPr>
              <a:t> </a:t>
            </a:r>
            <a:r>
              <a:rPr lang="en-GB" sz="3600" err="1">
                <a:latin typeface="Calibri"/>
                <a:ea typeface="Calibri" panose="020F0502020204030204" pitchFamily="34" charset="0"/>
                <a:cs typeface="Calibri"/>
              </a:rPr>
              <a:t>rhieni</a:t>
            </a:r>
            <a:endParaRPr lang="en-GB" sz="3600" err="1">
              <a:latin typeface="Calibri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err="1">
                <a:latin typeface="Calibri"/>
                <a:ea typeface="Calibri" panose="020F0502020204030204" pitchFamily="34" charset="0"/>
                <a:cs typeface="Calibri"/>
              </a:rPr>
              <a:t>galwadau</a:t>
            </a:r>
            <a:r>
              <a:rPr lang="en-GB" sz="3600">
                <a:latin typeface="Calibri"/>
                <a:ea typeface="Calibri" panose="020F0502020204030204" pitchFamily="34" charset="0"/>
                <a:cs typeface="Calibri"/>
              </a:rPr>
              <a:t> </a:t>
            </a:r>
            <a:r>
              <a:rPr lang="en-GB" sz="3600" err="1">
                <a:latin typeface="Calibri"/>
                <a:ea typeface="Calibri" panose="020F0502020204030204" pitchFamily="34" charset="0"/>
                <a:cs typeface="Calibri"/>
              </a:rPr>
              <a:t>ffon</a:t>
            </a:r>
            <a:endParaRPr lang="en-GB" err="1">
              <a:ea typeface="Calibri" panose="020F0502020204030204" pitchFamily="34" charset="0"/>
              <a:cs typeface="Calibri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err="1">
                <a:latin typeface="Calibri"/>
                <a:ea typeface="Calibri" panose="020F0502020204030204" pitchFamily="34" charset="0"/>
                <a:cs typeface="Calibri"/>
              </a:rPr>
              <a:t>cardiau</a:t>
            </a:r>
            <a:r>
              <a:rPr lang="en-GB" sz="3600">
                <a:latin typeface="Calibri"/>
                <a:ea typeface="Calibri" panose="020F0502020204030204" pitchFamily="34" charset="0"/>
                <a:cs typeface="Calibri"/>
              </a:rPr>
              <a:t> post </a:t>
            </a:r>
            <a:endParaRPr lang="en-GB" sz="3600">
              <a:latin typeface="Calibri"/>
              <a:cs typeface="Calibri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sgyrsiau</a:t>
            </a:r>
            <a:r>
              <a:rPr lang="en-GB" sz="3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360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wyneb</a:t>
            </a:r>
            <a:r>
              <a:rPr lang="en-GB" sz="3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360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GB" sz="3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360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wyneb</a:t>
            </a:r>
            <a:r>
              <a:rPr lang="en-GB" sz="3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gwahodd</a:t>
            </a:r>
            <a:r>
              <a:rPr lang="en-GB" sz="3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360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rheini</a:t>
            </a:r>
            <a:r>
              <a:rPr lang="en-GB" sz="3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360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i’r</a:t>
            </a:r>
            <a:r>
              <a:rPr lang="en-GB" sz="36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360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ysgol</a:t>
            </a:r>
            <a:endParaRPr lang="en-GB" sz="36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err="1">
                <a:latin typeface="Calibri"/>
                <a:ea typeface="Calibri"/>
                <a:cs typeface="Calibri"/>
              </a:rPr>
              <a:t>Cymdeithas</a:t>
            </a:r>
            <a:r>
              <a:rPr lang="en-GB" sz="3600">
                <a:latin typeface="Calibri"/>
                <a:ea typeface="Calibri"/>
                <a:cs typeface="Calibri"/>
              </a:rPr>
              <a:t> Garth </a:t>
            </a:r>
            <a:r>
              <a:rPr lang="en-GB" sz="3600" err="1">
                <a:latin typeface="Calibri"/>
                <a:ea typeface="Calibri"/>
                <a:cs typeface="Calibri"/>
              </a:rPr>
              <a:t>Olwg</a:t>
            </a:r>
            <a:endParaRPr lang="en-GB" sz="3600">
              <a:latin typeface="Calibri"/>
              <a:ea typeface="Calibri"/>
              <a:cs typeface="Calibri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err="1">
                <a:latin typeface="Calibri"/>
                <a:ea typeface="Calibri"/>
                <a:cs typeface="Calibri"/>
              </a:rPr>
              <a:t>cyd-weithio</a:t>
            </a:r>
            <a:r>
              <a:rPr lang="en-GB" sz="3600">
                <a:latin typeface="Calibri"/>
                <a:ea typeface="Calibri"/>
                <a:cs typeface="Calibri"/>
              </a:rPr>
              <a:t> </a:t>
            </a:r>
            <a:r>
              <a:rPr lang="en-GB" sz="3600" err="1">
                <a:latin typeface="Calibri"/>
                <a:ea typeface="Calibri"/>
                <a:cs typeface="Calibri"/>
              </a:rPr>
              <a:t>gyda'r</a:t>
            </a:r>
            <a:r>
              <a:rPr lang="en-GB" sz="3600">
                <a:latin typeface="Calibri"/>
                <a:ea typeface="Calibri"/>
                <a:cs typeface="Calibri"/>
              </a:rPr>
              <a:t> </a:t>
            </a:r>
            <a:r>
              <a:rPr lang="en-GB" sz="3600" err="1">
                <a:latin typeface="Calibri"/>
                <a:ea typeface="Calibri"/>
                <a:cs typeface="Calibri"/>
              </a:rPr>
              <a:t>Gymuned</a:t>
            </a:r>
            <a:r>
              <a:rPr lang="en-GB" sz="3600">
                <a:latin typeface="Calibri"/>
                <a:ea typeface="Calibri"/>
                <a:cs typeface="Calibri"/>
              </a:rPr>
              <a:t> 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system cyfathrebu/gwobrwyo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gwefan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Trydar</a:t>
            </a:r>
          </a:p>
        </p:txBody>
      </p:sp>
    </p:spTree>
    <p:extLst>
      <p:ext uri="{BB962C8B-B14F-4D97-AF65-F5344CB8AC3E}">
        <p14:creationId xmlns:p14="http://schemas.microsoft.com/office/powerpoint/2010/main" val="1488095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D6CBE73-2C1E-0918-9DD3-E93DDEF8D64E}"/>
              </a:ext>
            </a:extLst>
          </p:cNvPr>
          <p:cNvSpPr txBox="1"/>
          <p:nvPr/>
        </p:nvSpPr>
        <p:spPr>
          <a:xfrm>
            <a:off x="642871" y="513289"/>
            <a:ext cx="10378359" cy="70788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4400" u="sng" err="1">
                <a:solidFill>
                  <a:schemeClr val="tx1"/>
                </a:solidFill>
              </a:rPr>
              <a:t>Adborth</a:t>
            </a:r>
            <a:r>
              <a:rPr lang="en-GB" sz="4400" u="sng">
                <a:solidFill>
                  <a:schemeClr val="tx1"/>
                </a:solidFill>
              </a:rPr>
              <a:t> </a:t>
            </a:r>
            <a:r>
              <a:rPr lang="en-GB" sz="4400" u="sng" err="1">
                <a:solidFill>
                  <a:schemeClr val="tx1"/>
                </a:solidFill>
              </a:rPr>
              <a:t>rhieni</a:t>
            </a:r>
            <a:endParaRPr lang="en-GB">
              <a:solidFill>
                <a:schemeClr val="tx1"/>
              </a:solidFill>
            </a:endParaRPr>
          </a:p>
          <a:p>
            <a:pPr algn="ctr"/>
            <a:endParaRPr lang="en-GB" sz="4400" u="sng">
              <a:solidFill>
                <a:srgbClr val="FF0000"/>
              </a:solidFill>
            </a:endParaRPr>
          </a:p>
          <a:p>
            <a:r>
              <a:rPr lang="en-GB" sz="3600" u="sng" err="1"/>
              <a:t>Holiaduron</a:t>
            </a:r>
            <a:r>
              <a:rPr lang="en-GB" sz="3600" u="sng"/>
              <a:t>:</a:t>
            </a:r>
            <a:endParaRPr lang="en-GB" sz="3600" err="1"/>
          </a:p>
          <a:p>
            <a:pPr algn="ctr"/>
            <a:endParaRPr lang="en-GB" sz="4400" u="sng"/>
          </a:p>
          <a:p>
            <a:pPr marL="857250" indent="-857250">
              <a:buChar char="•"/>
            </a:pPr>
            <a:r>
              <a:rPr lang="en-GB" sz="3600" err="1"/>
              <a:t>systemau</a:t>
            </a:r>
            <a:r>
              <a:rPr lang="en-GB" sz="3600"/>
              <a:t> </a:t>
            </a:r>
            <a:r>
              <a:rPr lang="en-GB" sz="3600" err="1"/>
              <a:t>asesu</a:t>
            </a:r>
            <a:r>
              <a:rPr lang="en-GB" sz="3600"/>
              <a:t> </a:t>
            </a:r>
            <a:r>
              <a:rPr lang="en-GB" sz="3600" err="1"/>
              <a:t>yr</a:t>
            </a:r>
            <a:r>
              <a:rPr lang="en-GB" sz="3600"/>
              <a:t> </a:t>
            </a:r>
            <a:r>
              <a:rPr lang="en-GB" sz="3600" err="1"/>
              <a:t>ysgol</a:t>
            </a:r>
            <a:endParaRPr lang="en-GB" sz="3600"/>
          </a:p>
          <a:p>
            <a:pPr marL="857250" indent="-857250">
              <a:buChar char="•"/>
            </a:pPr>
            <a:r>
              <a:rPr lang="en-GB" sz="3600" err="1"/>
              <a:t>gwisg</a:t>
            </a:r>
            <a:r>
              <a:rPr lang="en-GB" sz="3600"/>
              <a:t> </a:t>
            </a:r>
            <a:r>
              <a:rPr lang="en-GB" sz="3600" err="1"/>
              <a:t>ysgol</a:t>
            </a:r>
            <a:endParaRPr lang="en-GB" sz="3600"/>
          </a:p>
          <a:p>
            <a:pPr marL="857250" indent="-857250">
              <a:buChar char="•"/>
            </a:pPr>
            <a:r>
              <a:rPr lang="en-GB" sz="3600" err="1"/>
              <a:t>dulliau</a:t>
            </a:r>
            <a:r>
              <a:rPr lang="en-GB" sz="3600"/>
              <a:t> </a:t>
            </a:r>
            <a:r>
              <a:rPr lang="en-GB" sz="3600" err="1"/>
              <a:t>cyfathrebu</a:t>
            </a:r>
            <a:endParaRPr lang="en-GB" sz="3600"/>
          </a:p>
          <a:p>
            <a:pPr marL="857250" indent="-857250">
              <a:buChar char="•"/>
            </a:pPr>
            <a:r>
              <a:rPr lang="en-GB" sz="3600" err="1"/>
              <a:t>adborth</a:t>
            </a:r>
            <a:r>
              <a:rPr lang="en-GB" sz="3600"/>
              <a:t> </a:t>
            </a:r>
            <a:r>
              <a:rPr lang="en-GB" sz="3600" err="1"/>
              <a:t>wedi</a:t>
            </a:r>
            <a:r>
              <a:rPr lang="en-GB" sz="3600"/>
              <a:t> </a:t>
            </a:r>
            <a:r>
              <a:rPr lang="en-GB" sz="3600" err="1"/>
              <a:t>nosweithiau</a:t>
            </a:r>
            <a:r>
              <a:rPr lang="en-GB" sz="3600"/>
              <a:t> </a:t>
            </a:r>
            <a:r>
              <a:rPr lang="en-GB" sz="3600" err="1"/>
              <a:t>rhieni</a:t>
            </a:r>
            <a:endParaRPr lang="en-GB" sz="3600"/>
          </a:p>
          <a:p>
            <a:pPr marL="857250" indent="-857250" algn="ctr">
              <a:buChar char="•"/>
            </a:pPr>
            <a:endParaRPr lang="en-GB" sz="4400"/>
          </a:p>
          <a:p>
            <a:pPr marL="857250" indent="-857250" algn="ctr">
              <a:buChar char="•"/>
            </a:pPr>
            <a:endParaRPr lang="en-GB" sz="4400"/>
          </a:p>
          <a:p>
            <a:pPr marL="857250" indent="-857250" algn="ctr">
              <a:buChar char="•"/>
            </a:pPr>
            <a:endParaRPr lang="en-GB" sz="5400"/>
          </a:p>
        </p:txBody>
      </p:sp>
    </p:spTree>
    <p:extLst>
      <p:ext uri="{BB962C8B-B14F-4D97-AF65-F5344CB8AC3E}">
        <p14:creationId xmlns:p14="http://schemas.microsoft.com/office/powerpoint/2010/main" val="1972346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im disgrifiad ar gael">
            <a:extLst>
              <a:ext uri="{FF2B5EF4-FFF2-40B4-BE49-F238E27FC236}">
                <a16:creationId xmlns:a16="http://schemas.microsoft.com/office/drawing/2014/main" id="{E0E42AE3-D65F-4CA8-887A-A9B1C5F25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77" y="1137106"/>
            <a:ext cx="3825412" cy="488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Dim disgrifiad ar gael">
            <a:extLst>
              <a:ext uri="{FF2B5EF4-FFF2-40B4-BE49-F238E27FC236}">
                <a16:creationId xmlns:a16="http://schemas.microsoft.com/office/drawing/2014/main" id="{F3E7431F-D872-64F2-70DE-6EA966122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538" y="638355"/>
            <a:ext cx="3071867" cy="454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45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Dim disgrifiad ar gael">
            <a:extLst>
              <a:ext uri="{FF2B5EF4-FFF2-40B4-BE49-F238E27FC236}">
                <a16:creationId xmlns:a16="http://schemas.microsoft.com/office/drawing/2014/main" id="{714C6D6D-C430-48AA-B111-AA80B4287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08" y="1514818"/>
            <a:ext cx="6902341" cy="4244851"/>
          </a:xfrm>
          <a:prstGeom prst="rect">
            <a:avLst/>
          </a:prstGeom>
          <a:noFill/>
          <a:ln w="38100">
            <a:solidFill>
              <a:schemeClr val="bg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Dim disgrifiad ar gael">
            <a:extLst>
              <a:ext uri="{FF2B5EF4-FFF2-40B4-BE49-F238E27FC236}">
                <a16:creationId xmlns:a16="http://schemas.microsoft.com/office/drawing/2014/main" id="{8EE8C951-5DC3-47A7-A8B7-681769E16A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006" y="1828800"/>
            <a:ext cx="3384915" cy="3930869"/>
          </a:xfrm>
          <a:prstGeom prst="rect">
            <a:avLst/>
          </a:prstGeom>
          <a:noFill/>
          <a:ln w="28575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AD8F2C5-4728-4B7C-BD43-F0D01CB531A2}"/>
              </a:ext>
            </a:extLst>
          </p:cNvPr>
          <p:cNvSpPr txBox="1"/>
          <p:nvPr/>
        </p:nvSpPr>
        <p:spPr>
          <a:xfrm>
            <a:off x="3042551" y="226171"/>
            <a:ext cx="5429389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6000">
                <a:latin typeface="Calibri"/>
                <a:ea typeface="Calibri" panose="020F0502020204030204" pitchFamily="34" charset="0"/>
                <a:cs typeface="Calibri"/>
              </a:rPr>
              <a:t>Y Gymdeithas </a:t>
            </a:r>
            <a:r>
              <a:rPr lang="en-GB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27003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im disgrifiad ar gael">
            <a:extLst>
              <a:ext uri="{FF2B5EF4-FFF2-40B4-BE49-F238E27FC236}">
                <a16:creationId xmlns:a16="http://schemas.microsoft.com/office/drawing/2014/main" id="{4E6136EF-673C-4B98-9E5A-0FB3A6DE6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52" y="672663"/>
            <a:ext cx="3648021" cy="533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im disgrifiad ar gael">
            <a:extLst>
              <a:ext uri="{FF2B5EF4-FFF2-40B4-BE49-F238E27FC236}">
                <a16:creationId xmlns:a16="http://schemas.microsoft.com/office/drawing/2014/main" id="{8977A6B5-BB51-F6DB-9B02-55296C204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175" y="871646"/>
            <a:ext cx="4038950" cy="509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im disgrifiad ar gael">
            <a:extLst>
              <a:ext uri="{FF2B5EF4-FFF2-40B4-BE49-F238E27FC236}">
                <a16:creationId xmlns:a16="http://schemas.microsoft.com/office/drawing/2014/main" id="{70ABF4A8-3AC5-B458-87C7-A49292B83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721" y="1758327"/>
            <a:ext cx="2877488" cy="423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813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Dim disgrifiad ar gael">
            <a:extLst>
              <a:ext uri="{FF2B5EF4-FFF2-40B4-BE49-F238E27FC236}">
                <a16:creationId xmlns:a16="http://schemas.microsoft.com/office/drawing/2014/main" id="{4587502B-8323-4526-BCA6-C0C5D3B2A3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082" y="1112623"/>
            <a:ext cx="3888828" cy="486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FCB47D5-AF6A-4B47-AB6E-B03118783A54}"/>
              </a:ext>
            </a:extLst>
          </p:cNvPr>
          <p:cNvSpPr txBox="1"/>
          <p:nvPr/>
        </p:nvSpPr>
        <p:spPr>
          <a:xfrm>
            <a:off x="4330261" y="154350"/>
            <a:ext cx="3720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 </a:t>
            </a:r>
            <a:r>
              <a:rPr lang="en-GB" sz="480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Gymuned</a:t>
            </a:r>
            <a:r>
              <a:rPr lang="en-GB"/>
              <a:t> </a:t>
            </a:r>
          </a:p>
        </p:txBody>
      </p:sp>
      <p:pic>
        <p:nvPicPr>
          <p:cNvPr id="1034" name="Picture 10" descr="Dim disgrifiad ar gael">
            <a:extLst>
              <a:ext uri="{FF2B5EF4-FFF2-40B4-BE49-F238E27FC236}">
                <a16:creationId xmlns:a16="http://schemas.microsoft.com/office/drawing/2014/main" id="{A4CFE939-4C79-410B-8DC5-C3A21AA02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45" y="1457356"/>
            <a:ext cx="3368639" cy="416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Dim disgrifiad ar gael">
            <a:extLst>
              <a:ext uri="{FF2B5EF4-FFF2-40B4-BE49-F238E27FC236}">
                <a16:creationId xmlns:a16="http://schemas.microsoft.com/office/drawing/2014/main" id="{C4C91240-AF8C-6F92-A451-5B22DEDF5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495" y="1456419"/>
            <a:ext cx="2620570" cy="3510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442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lun 1" descr="Llun yn cynnwys testun, esgidiau, dillad, llun sgrin&#10;&#10;Wedi cynhyrchu’r disgrifiad yn awtomatig">
            <a:extLst>
              <a:ext uri="{FF2B5EF4-FFF2-40B4-BE49-F238E27FC236}">
                <a16:creationId xmlns:a16="http://schemas.microsoft.com/office/drawing/2014/main" id="{302ECB49-BA35-6308-63C1-DBC6AB363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6762" y="1643063"/>
            <a:ext cx="3038475" cy="3571875"/>
          </a:xfrm>
          <a:prstGeom prst="rect">
            <a:avLst/>
          </a:prstGeom>
        </p:spPr>
      </p:pic>
      <p:pic>
        <p:nvPicPr>
          <p:cNvPr id="4" name="Llun 3" descr="Llun yn cynnwys testun, llun sgrin&#10;&#10;Wedi cynhyrchu’r disgrifiad yn awtomatig">
            <a:extLst>
              <a:ext uri="{FF2B5EF4-FFF2-40B4-BE49-F238E27FC236}">
                <a16:creationId xmlns:a16="http://schemas.microsoft.com/office/drawing/2014/main" id="{539654E1-7B8D-CB7F-2A1D-AB2A0F8B7C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6881" y="2114550"/>
            <a:ext cx="3009900" cy="2628900"/>
          </a:xfrm>
          <a:prstGeom prst="rect">
            <a:avLst/>
          </a:prstGeom>
        </p:spPr>
      </p:pic>
      <p:pic>
        <p:nvPicPr>
          <p:cNvPr id="5" name="Llun 4" descr="Llun yn cynnwys wyneb dynol, dillad, gludwaith, dyn&#10;&#10;Wedi cynhyrchu’r disgrifiad yn awtomatig">
            <a:extLst>
              <a:ext uri="{FF2B5EF4-FFF2-40B4-BE49-F238E27FC236}">
                <a16:creationId xmlns:a16="http://schemas.microsoft.com/office/drawing/2014/main" id="{DB8EFA46-BF2C-720F-A9F4-A5D9F8CDD6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170" y="404372"/>
            <a:ext cx="31146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669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II">
      <a:dk1>
        <a:srgbClr val="000000"/>
      </a:dk1>
      <a:lt1>
        <a:srgbClr val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gfen" ma:contentTypeID="0x010100397FB9DD9BD0C647AC091A0C709363EF" ma:contentTypeVersion="4" ma:contentTypeDescription="Creu dogfen newydd." ma:contentTypeScope="" ma:versionID="8dace0820117323e5282e34bb8c95b18">
  <xsd:schema xmlns:xsd="http://www.w3.org/2001/XMLSchema" xmlns:xs="http://www.w3.org/2001/XMLSchema" xmlns:p="http://schemas.microsoft.com/office/2006/metadata/properties" xmlns:ns2="565a4be6-f262-47ea-97b9-70d06ad3ab6f" targetNamespace="http://schemas.microsoft.com/office/2006/metadata/properties" ma:root="true" ma:fieldsID="09bc4034c8bf9e97528604ef0a50df86" ns2:_="">
    <xsd:import namespace="565a4be6-f262-47ea-97b9-70d06ad3ab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5a4be6-f262-47ea-97b9-70d06ad3ab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Math o Gynnwys"/>
        <xsd:element ref="dc:title" minOccurs="0" maxOccurs="1" ma:index="4" ma:displayName="Teit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C3281F-6958-4F59-B950-90E0E5162DC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9DF940-35A5-44A8-A192-D765F7D4271A}">
  <ds:schemaRefs>
    <ds:schemaRef ds:uri="565a4be6-f262-47ea-97b9-70d06ad3ab6f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BA62BD1-1EE9-499A-8263-586D1C896B3B}">
  <ds:schemaRefs>
    <ds:schemaRef ds:uri="565a4be6-f262-47ea-97b9-70d06ad3ab6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149</Words>
  <Application>Microsoft Office PowerPoint</Application>
  <PresentationFormat>Widescreen</PresentationFormat>
  <Paragraphs>36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Libre Franklin Medium</vt:lpstr>
      <vt:lpstr>Libre Franklin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Garddio Caffi darllen Oriel Gelf Rhannu arbenigedd Pythefnos 'Ein Dyfodol' Rhieni yn cyfweld a blwyddyn 13 Noson wobrwyo Cyngherddau Nadolig Meet the teach Cyfarfod rhieni newydd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Catherine Hart</cp:lastModifiedBy>
  <cp:revision>1</cp:revision>
  <cp:lastPrinted>2023-09-02T15:20:49Z</cp:lastPrinted>
  <dcterms:created xsi:type="dcterms:W3CDTF">2019-03-26T09:26:27Z</dcterms:created>
  <dcterms:modified xsi:type="dcterms:W3CDTF">2024-06-30T12:58:16Z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0x010100397FB9DD9BD0C647AC091A0C709363EF</vt:lpwstr>
  </property>
  <property fmtid="{D5CDD505-2E9C-101B-9397-08002B2CF9AE}" pid="3" name="MediaServiceImageTags">
    <vt:lpwstr/>
  </property>
</Properties>
</file>